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00"/>
    <a:srgbClr val="F02A02"/>
    <a:srgbClr val="488A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7933738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텍스트 개체 틀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텍스트 개체 틀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83" name="그림 개체 틀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://nventertainment.net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fonts.google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제목 1"/>
          <p:cNvSpPr txBox="1">
            <a:spLocks noGrp="1"/>
          </p:cNvSpPr>
          <p:nvPr>
            <p:ph type="ctrTitle"/>
          </p:nvPr>
        </p:nvSpPr>
        <p:spPr>
          <a:xfrm>
            <a:off x="1524000" y="1885013"/>
            <a:ext cx="9144000" cy="978409"/>
          </a:xfrm>
          <a:prstGeom prst="rect">
            <a:avLst/>
          </a:prstGeom>
        </p:spPr>
        <p:txBody>
          <a:bodyPr/>
          <a:lstStyle>
            <a:lvl1pPr>
              <a:defRPr sz="4400" b="1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</a:lstStyle>
          <a:p>
            <a:r>
              <a:rPr lang="ko-KR" altLang="en-US" dirty="0" smtClean="0"/>
              <a:t>애니메이션</a:t>
            </a:r>
            <a:r>
              <a:rPr dirty="0" smtClean="0"/>
              <a:t> </a:t>
            </a:r>
            <a:r>
              <a:rPr dirty="0" err="1"/>
              <a:t>사이트</a:t>
            </a:r>
            <a:r>
              <a:rPr dirty="0"/>
              <a:t> </a:t>
            </a:r>
            <a:r>
              <a:rPr lang="ko-KR" altLang="en-US" dirty="0" smtClean="0"/>
              <a:t>제작하기</a:t>
            </a:r>
            <a:endParaRPr dirty="0"/>
          </a:p>
        </p:txBody>
      </p:sp>
      <p:sp>
        <p:nvSpPr>
          <p:cNvPr id="95" name="부제목 2"/>
          <p:cNvSpPr txBox="1">
            <a:spLocks noGrp="1"/>
          </p:cNvSpPr>
          <p:nvPr>
            <p:ph type="subTitle" sz="quarter" idx="1"/>
          </p:nvPr>
        </p:nvSpPr>
        <p:spPr>
          <a:xfrm>
            <a:off x="1524000" y="4613231"/>
            <a:ext cx="9144000" cy="1175334"/>
          </a:xfrm>
          <a:prstGeom prst="rect">
            <a:avLst/>
          </a:prstGeom>
        </p:spPr>
        <p:txBody>
          <a:bodyPr/>
          <a:lstStyle/>
          <a:p>
            <a:pPr>
              <a:defRPr sz="1400">
                <a:solidFill>
                  <a:srgbClr val="80808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dirty="0" err="1"/>
              <a:t>디지털디자인</a:t>
            </a:r>
            <a:r>
              <a:rPr dirty="0"/>
              <a:t>(</a:t>
            </a:r>
            <a:r>
              <a:rPr dirty="0" err="1"/>
              <a:t>웹디자인,웹퍼블리셔</a:t>
            </a:r>
            <a:r>
              <a:rPr dirty="0"/>
              <a:t>)</a:t>
            </a:r>
          </a:p>
          <a:p>
            <a:pPr>
              <a:defRPr sz="1400">
                <a:solidFill>
                  <a:srgbClr val="80808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dirty="0" smtClean="0"/>
              <a:t>2021-04-</a:t>
            </a:r>
            <a:r>
              <a:rPr lang="en-US" dirty="0" smtClean="0"/>
              <a:t>23</a:t>
            </a:r>
            <a:endParaRPr dirty="0"/>
          </a:p>
          <a:p>
            <a:pPr>
              <a:defRPr sz="1400">
                <a:solidFill>
                  <a:srgbClr val="80808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dirty="0" err="1"/>
              <a:t>이우정</a:t>
            </a:r>
            <a:endParaRPr dirty="0"/>
          </a:p>
        </p:txBody>
      </p:sp>
      <p:sp>
        <p:nvSpPr>
          <p:cNvPr id="96" name="제목 1"/>
          <p:cNvSpPr txBox="1"/>
          <p:nvPr/>
        </p:nvSpPr>
        <p:spPr>
          <a:xfrm>
            <a:off x="3995928" y="3048000"/>
            <a:ext cx="4200145" cy="45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pPr algn="ctr">
              <a:lnSpc>
                <a:spcPct val="90000"/>
              </a:lnSpc>
              <a:defRPr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/>
              <a:t>- </a:t>
            </a:r>
            <a:r>
              <a:rPr lang="ko-KR" altLang="en-US" dirty="0" err="1" smtClean="0"/>
              <a:t>스마트문화앱</a:t>
            </a:r>
            <a:r>
              <a:rPr lang="ko-KR" altLang="en-US" dirty="0" smtClean="0"/>
              <a:t> </a:t>
            </a:r>
            <a:r>
              <a:rPr lang="en-US" altLang="ko-KR" dirty="0" smtClean="0"/>
              <a:t>UX </a:t>
            </a:r>
            <a:r>
              <a:rPr lang="ko-KR" altLang="en-US" dirty="0" smtClean="0"/>
              <a:t>설계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제목 1"/>
          <p:cNvSpPr txBox="1">
            <a:spLocks noGrp="1"/>
          </p:cNvSpPr>
          <p:nvPr>
            <p:ph type="title"/>
          </p:nvPr>
        </p:nvSpPr>
        <p:spPr>
          <a:xfrm>
            <a:off x="530382" y="2728079"/>
            <a:ext cx="10515601" cy="1325564"/>
          </a:xfrm>
          <a:prstGeom prst="rect">
            <a:avLst/>
          </a:prstGeom>
        </p:spPr>
        <p:txBody>
          <a:bodyPr/>
          <a:lstStyle/>
          <a:p>
            <a:pPr algn="ctr">
              <a:defRPr sz="3600" b="1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/>
              <a:t>4 </a:t>
            </a:r>
            <a:r>
              <a:rPr dirty="0" err="1"/>
              <a:t>마인드맵</a:t>
            </a:r>
            <a:r>
              <a:rPr dirty="0"/>
              <a:t> </a:t>
            </a:r>
            <a:r>
              <a:rPr lang="ko-KR" altLang="en-US" dirty="0" smtClean="0"/>
              <a:t>구성</a:t>
            </a:r>
            <a:r>
              <a:rPr dirty="0" err="1" smtClean="0"/>
              <a:t>하기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3200" b="1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t>4 마인드맵 도출하기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089" r="185" b="6489"/>
          <a:stretch/>
        </p:blipFill>
        <p:spPr>
          <a:xfrm>
            <a:off x="2083635" y="1377696"/>
            <a:ext cx="8024729" cy="499872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제목 1"/>
          <p:cNvSpPr txBox="1">
            <a:spLocks noGrp="1"/>
          </p:cNvSpPr>
          <p:nvPr>
            <p:ph type="title"/>
          </p:nvPr>
        </p:nvSpPr>
        <p:spPr>
          <a:xfrm>
            <a:off x="584703" y="2601329"/>
            <a:ext cx="10515601" cy="1325564"/>
          </a:xfrm>
          <a:prstGeom prst="rect">
            <a:avLst/>
          </a:prstGeom>
        </p:spPr>
        <p:txBody>
          <a:bodyPr/>
          <a:lstStyle/>
          <a:p>
            <a:pPr algn="ctr">
              <a:defRPr sz="3600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/>
              <a:t>5 </a:t>
            </a:r>
            <a:r>
              <a:rPr dirty="0" err="1" smtClean="0"/>
              <a:t>와이어프레임</a:t>
            </a:r>
            <a:r>
              <a:rPr lang="ko-KR" altLang="en-US" dirty="0" smtClean="0"/>
              <a:t>과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스토리보드</a:t>
            </a:r>
            <a:r>
              <a:rPr dirty="0" smtClean="0"/>
              <a:t> 작</a:t>
            </a:r>
            <a:r>
              <a:rPr lang="ko-KR" altLang="en-US" dirty="0" smtClean="0"/>
              <a:t>성</a:t>
            </a:r>
            <a:r>
              <a:rPr dirty="0" err="1" smtClean="0"/>
              <a:t>하기</a:t>
            </a:r>
            <a:r>
              <a:rPr dirty="0" smtClean="0"/>
              <a:t> 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제목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94119"/>
          </a:xfrm>
          <a:prstGeom prst="rect">
            <a:avLst/>
          </a:prstGeom>
        </p:spPr>
        <p:txBody>
          <a:bodyPr/>
          <a:lstStyle/>
          <a:p>
            <a:pPr>
              <a:defRPr sz="3200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t>5 와이어 프레임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847" y="1061544"/>
            <a:ext cx="3382306" cy="530246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제목 1"/>
          <p:cNvSpPr txBox="1">
            <a:spLocks noGrp="1"/>
          </p:cNvSpPr>
          <p:nvPr>
            <p:ph type="title"/>
          </p:nvPr>
        </p:nvSpPr>
        <p:spPr>
          <a:xfrm>
            <a:off x="584708" y="2583221"/>
            <a:ext cx="10515601" cy="1325564"/>
          </a:xfrm>
          <a:prstGeom prst="rect">
            <a:avLst/>
          </a:prstGeom>
        </p:spPr>
        <p:txBody>
          <a:bodyPr/>
          <a:lstStyle/>
          <a:p>
            <a:pPr algn="ctr">
              <a:defRPr sz="3600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/>
              <a:t>6 </a:t>
            </a:r>
            <a:r>
              <a:rPr dirty="0" err="1"/>
              <a:t>시안</a:t>
            </a:r>
            <a:r>
              <a:rPr dirty="0"/>
              <a:t> </a:t>
            </a:r>
            <a:r>
              <a:rPr lang="ko-KR" altLang="en-US" dirty="0" err="1" smtClean="0"/>
              <a:t>작성하</a:t>
            </a:r>
            <a:r>
              <a:rPr dirty="0" smtClean="0"/>
              <a:t>기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제목 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833480"/>
          </a:xfrm>
          <a:prstGeom prst="rect">
            <a:avLst/>
          </a:prstGeom>
        </p:spPr>
        <p:txBody>
          <a:bodyPr/>
          <a:lstStyle/>
          <a:p>
            <a:pPr>
              <a:defRPr sz="3200" b="1"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t>6 시안 만들기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856" y="1059689"/>
            <a:ext cx="3552286" cy="5568949"/>
          </a:xfrm>
          <a:prstGeom prst="rect">
            <a:avLst/>
          </a:prstGeom>
          <a:ln w="3175">
            <a:solidFill>
              <a:schemeClr val="accent1">
                <a:lumMod val="75000"/>
              </a:schemeClr>
            </a:solidFill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제목 1"/>
          <p:cNvSpPr txBox="1"/>
          <p:nvPr/>
        </p:nvSpPr>
        <p:spPr>
          <a:xfrm>
            <a:off x="883919" y="365126"/>
            <a:ext cx="10424161" cy="833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>
            <a:lvl1pPr>
              <a:lnSpc>
                <a:spcPct val="90000"/>
              </a:lnSpc>
              <a:defRPr sz="3600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t>CONTENTS</a:t>
            </a:r>
          </a:p>
        </p:txBody>
      </p:sp>
      <p:sp>
        <p:nvSpPr>
          <p:cNvPr id="99" name="내용 개체 틀 2"/>
          <p:cNvSpPr txBox="1"/>
          <p:nvPr/>
        </p:nvSpPr>
        <p:spPr>
          <a:xfrm>
            <a:off x="883919" y="1825625"/>
            <a:ext cx="10424161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 defTabSz="886968">
              <a:lnSpc>
                <a:spcPct val="250000"/>
              </a:lnSpc>
              <a:spcBef>
                <a:spcPts val="900"/>
              </a:spcBef>
              <a:defRPr sz="1358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/>
              <a:t>1    </a:t>
            </a:r>
            <a:r>
              <a:rPr lang="ko-KR" altLang="en-US" dirty="0" smtClean="0"/>
              <a:t>참조 사이트 분석하기</a:t>
            </a:r>
            <a:endParaRPr dirty="0" smtClean="0"/>
          </a:p>
          <a:p>
            <a:pPr marL="332613" indent="-332613" defTabSz="886968">
              <a:lnSpc>
                <a:spcPct val="250000"/>
              </a:lnSpc>
              <a:spcBef>
                <a:spcPts val="900"/>
              </a:spcBef>
              <a:buSzPct val="100000"/>
              <a:buAutoNum type="arabicPeriod" startAt="2"/>
              <a:defRPr sz="1358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 err="1" smtClean="0"/>
              <a:t>컬러와</a:t>
            </a:r>
            <a:r>
              <a:rPr dirty="0" smtClean="0"/>
              <a:t> </a:t>
            </a:r>
            <a:r>
              <a:rPr dirty="0" err="1" smtClean="0"/>
              <a:t>폰트</a:t>
            </a:r>
            <a:r>
              <a:rPr dirty="0" smtClean="0"/>
              <a:t> </a:t>
            </a:r>
            <a:r>
              <a:rPr lang="ko-KR" altLang="en-US" dirty="0"/>
              <a:t>결</a:t>
            </a:r>
            <a:r>
              <a:rPr dirty="0" err="1" smtClean="0"/>
              <a:t>정하기</a:t>
            </a:r>
            <a:endParaRPr dirty="0" smtClean="0"/>
          </a:p>
          <a:p>
            <a:pPr marL="332613" indent="-332613" defTabSz="886968">
              <a:lnSpc>
                <a:spcPct val="250000"/>
              </a:lnSpc>
              <a:spcBef>
                <a:spcPts val="900"/>
              </a:spcBef>
              <a:buSzPct val="100000"/>
              <a:buAutoNum type="arabicPeriod" startAt="2"/>
              <a:defRPr sz="1358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 err="1" smtClean="0"/>
              <a:t>브레인</a:t>
            </a:r>
            <a:r>
              <a:rPr dirty="0" smtClean="0"/>
              <a:t> </a:t>
            </a:r>
            <a:r>
              <a:rPr dirty="0" err="1"/>
              <a:t>스토밍을</a:t>
            </a:r>
            <a:r>
              <a:rPr dirty="0"/>
              <a:t> </a:t>
            </a:r>
            <a:r>
              <a:rPr dirty="0" err="1"/>
              <a:t>통한</a:t>
            </a:r>
            <a:r>
              <a:rPr dirty="0"/>
              <a:t> </a:t>
            </a:r>
            <a:r>
              <a:rPr dirty="0" err="1"/>
              <a:t>키워드</a:t>
            </a:r>
            <a:r>
              <a:rPr dirty="0"/>
              <a:t> </a:t>
            </a:r>
            <a:r>
              <a:rPr dirty="0" err="1"/>
              <a:t>도출하기</a:t>
            </a:r>
            <a:endParaRPr dirty="0"/>
          </a:p>
          <a:p>
            <a:pPr marL="332613" indent="-332613" defTabSz="886968">
              <a:lnSpc>
                <a:spcPct val="250000"/>
              </a:lnSpc>
              <a:spcBef>
                <a:spcPts val="900"/>
              </a:spcBef>
              <a:buSzPct val="100000"/>
              <a:buAutoNum type="arabicPeriod" startAt="2"/>
              <a:defRPr sz="1358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 err="1"/>
              <a:t>마인드맵</a:t>
            </a:r>
            <a:r>
              <a:rPr dirty="0"/>
              <a:t> </a:t>
            </a:r>
            <a:r>
              <a:rPr lang="ko-KR" altLang="en-US" dirty="0" smtClean="0"/>
              <a:t>구성</a:t>
            </a:r>
            <a:r>
              <a:rPr dirty="0" err="1" smtClean="0"/>
              <a:t>하기</a:t>
            </a:r>
            <a:endParaRPr dirty="0"/>
          </a:p>
          <a:p>
            <a:pPr marL="332613" indent="-332613" defTabSz="886968">
              <a:lnSpc>
                <a:spcPct val="250000"/>
              </a:lnSpc>
              <a:spcBef>
                <a:spcPts val="900"/>
              </a:spcBef>
              <a:buSzPct val="100000"/>
              <a:buAutoNum type="arabicPeriod" startAt="2"/>
              <a:defRPr sz="1358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 err="1" smtClean="0"/>
              <a:t>와이어프레임</a:t>
            </a:r>
            <a:r>
              <a:rPr lang="ko-KR" altLang="en-US" dirty="0" smtClean="0"/>
              <a:t>과 스토리보드 작성하기</a:t>
            </a:r>
            <a:endParaRPr dirty="0"/>
          </a:p>
          <a:p>
            <a:pPr marL="332613" indent="-332613" defTabSz="886968">
              <a:lnSpc>
                <a:spcPct val="250000"/>
              </a:lnSpc>
              <a:spcBef>
                <a:spcPts val="900"/>
              </a:spcBef>
              <a:buSzPct val="100000"/>
              <a:buAutoNum type="arabicPeriod" startAt="2"/>
              <a:defRPr sz="1358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 err="1"/>
              <a:t>시안</a:t>
            </a:r>
            <a:r>
              <a:rPr dirty="0"/>
              <a:t> </a:t>
            </a:r>
            <a:r>
              <a:rPr lang="ko-KR" altLang="en-US" dirty="0" smtClean="0"/>
              <a:t>작성하기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제목 1"/>
          <p:cNvSpPr txBox="1"/>
          <p:nvPr/>
        </p:nvSpPr>
        <p:spPr>
          <a:xfrm>
            <a:off x="714626" y="2657618"/>
            <a:ext cx="10424161" cy="903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pPr algn="ctr">
              <a:lnSpc>
                <a:spcPct val="90000"/>
              </a:lnSpc>
              <a:defRPr sz="3600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/>
              <a:t>1 </a:t>
            </a:r>
            <a:r>
              <a:rPr lang="ko-KR" altLang="en-US" dirty="0" smtClean="0"/>
              <a:t>참조 사이트 분석하기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제목 1"/>
          <p:cNvSpPr txBox="1"/>
          <p:nvPr/>
        </p:nvSpPr>
        <p:spPr>
          <a:xfrm>
            <a:off x="883919" y="365125"/>
            <a:ext cx="10424161" cy="75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pPr>
              <a:lnSpc>
                <a:spcPct val="90000"/>
              </a:lnSpc>
              <a:defRPr sz="3200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/>
              <a:t>1 </a:t>
            </a:r>
            <a:r>
              <a:rPr lang="ko-KR" altLang="en-US" dirty="0" smtClean="0"/>
              <a:t>참조 사이트</a:t>
            </a:r>
            <a:r>
              <a:rPr dirty="0" smtClean="0"/>
              <a:t> </a:t>
            </a:r>
            <a:r>
              <a:rPr dirty="0" err="1"/>
              <a:t>장단점</a:t>
            </a:r>
            <a:r>
              <a:rPr dirty="0"/>
              <a:t> </a:t>
            </a:r>
            <a:r>
              <a:rPr dirty="0" err="1"/>
              <a:t>분석하기</a:t>
            </a:r>
            <a:endParaRPr dirty="0"/>
          </a:p>
        </p:txBody>
      </p:sp>
      <p:sp>
        <p:nvSpPr>
          <p:cNvPr id="106" name="직사각형 2"/>
          <p:cNvSpPr txBox="1"/>
          <p:nvPr/>
        </p:nvSpPr>
        <p:spPr>
          <a:xfrm>
            <a:off x="2595617" y="6230300"/>
            <a:ext cx="2905534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 b="1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dirty="0"/>
              <a:t>▶ </a:t>
            </a:r>
            <a:r>
              <a:rPr dirty="0" err="1"/>
              <a:t>메인페이지</a:t>
            </a:r>
            <a:r>
              <a:rPr dirty="0"/>
              <a:t> (Index page)</a:t>
            </a:r>
          </a:p>
        </p:txBody>
      </p:sp>
      <p:sp>
        <p:nvSpPr>
          <p:cNvPr id="12" name="직사각형 4"/>
          <p:cNvSpPr txBox="1"/>
          <p:nvPr/>
        </p:nvSpPr>
        <p:spPr>
          <a:xfrm>
            <a:off x="6573077" y="1632792"/>
            <a:ext cx="3273076" cy="360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200000"/>
              </a:lnSpc>
              <a:defRPr sz="1400" b="1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dirty="0" err="1" smtClean="0"/>
              <a:t>장점</a:t>
            </a:r>
            <a:endParaRPr sz="1400" dirty="0"/>
          </a:p>
          <a:p>
            <a:pPr marL="171450" indent="-171450">
              <a:lnSpc>
                <a:spcPct val="200000"/>
              </a:lnSpc>
              <a:buSzPct val="100000"/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ko-KR" altLang="en-US" sz="1000" dirty="0" err="1" smtClean="0"/>
              <a:t>컨텐츠가</a:t>
            </a:r>
            <a:r>
              <a:rPr lang="ko-KR" altLang="en-US" sz="1000" dirty="0" smtClean="0"/>
              <a:t> 다양하게 구성되어 있음</a:t>
            </a:r>
            <a:r>
              <a:rPr lang="en-US" altLang="ko-KR" sz="1000" dirty="0" smtClean="0"/>
              <a:t>.</a:t>
            </a:r>
          </a:p>
          <a:p>
            <a:pPr marL="171450" indent="-171450">
              <a:lnSpc>
                <a:spcPct val="200000"/>
              </a:lnSpc>
              <a:buSzPct val="100000"/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ko-KR" altLang="en-US" sz="1000" dirty="0" smtClean="0"/>
              <a:t>다양한 이미지를 사용함</a:t>
            </a:r>
            <a:r>
              <a:rPr lang="en-US" altLang="ko-KR" sz="1000" dirty="0" smtClean="0"/>
              <a:t>.</a:t>
            </a:r>
          </a:p>
          <a:p>
            <a:pPr>
              <a:lnSpc>
                <a:spcPct val="200000"/>
              </a:lnSpc>
              <a:buSzPct val="100000"/>
              <a:defRPr sz="1100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endParaRPr lang="en-US" sz="1600" b="1" dirty="0" smtClean="0"/>
          </a:p>
          <a:p>
            <a:pPr>
              <a:lnSpc>
                <a:spcPct val="200000"/>
              </a:lnSpc>
              <a:buSzPct val="100000"/>
              <a:defRPr sz="1100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ko-KR" altLang="en-US" sz="1400" b="1" dirty="0" smtClean="0"/>
              <a:t>단점</a:t>
            </a:r>
            <a:endParaRPr lang="en-US" altLang="ko-KR" sz="1200" dirty="0" smtClean="0"/>
          </a:p>
          <a:p>
            <a:pPr marL="171450" indent="-171450">
              <a:lnSpc>
                <a:spcPct val="200000"/>
              </a:lnSpc>
              <a:buSzPct val="100000"/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ko-KR" altLang="en-US" sz="1000" dirty="0" smtClean="0"/>
              <a:t>전체적으로 컬러의 통일감이 부족함</a:t>
            </a:r>
            <a:r>
              <a:rPr lang="en-US" altLang="ko-KR" sz="1000" dirty="0" smtClean="0"/>
              <a:t>.</a:t>
            </a:r>
          </a:p>
          <a:p>
            <a:pPr marL="171450" indent="-171450">
              <a:lnSpc>
                <a:spcPct val="200000"/>
              </a:lnSpc>
              <a:buSzPct val="100000"/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ko-KR" altLang="en-US" sz="1000" dirty="0" err="1" smtClean="0"/>
              <a:t>컨텐츠들의</a:t>
            </a:r>
            <a:r>
              <a:rPr lang="ko-KR" altLang="en-US" sz="1000" dirty="0" smtClean="0"/>
              <a:t> 순서 조정이 필요함</a:t>
            </a:r>
            <a:r>
              <a:rPr lang="en-US" altLang="ko-KR" sz="1000" dirty="0" smtClean="0"/>
              <a:t>.</a:t>
            </a:r>
          </a:p>
          <a:p>
            <a:pPr marL="171450" indent="-171450">
              <a:lnSpc>
                <a:spcPct val="200000"/>
              </a:lnSpc>
              <a:buSzPct val="100000"/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ko-KR" altLang="en-US" sz="1000" dirty="0" smtClean="0"/>
              <a:t>비디오 부분이 너무 내용이 많음</a:t>
            </a:r>
            <a:r>
              <a:rPr lang="en-US" altLang="ko-KR" sz="1000" dirty="0" smtClean="0"/>
              <a:t>.</a:t>
            </a:r>
          </a:p>
          <a:p>
            <a:pPr marL="171450" indent="-171450">
              <a:lnSpc>
                <a:spcPct val="200000"/>
              </a:lnSpc>
              <a:buSzPct val="100000"/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ko-KR" altLang="en-US" sz="1000" dirty="0" smtClean="0"/>
              <a:t>서체의 색상 변화가 없고 단조로움</a:t>
            </a:r>
            <a:r>
              <a:rPr lang="en-US" altLang="ko-KR" sz="1000" dirty="0" smtClean="0"/>
              <a:t>.</a:t>
            </a:r>
          </a:p>
          <a:p>
            <a:pPr marL="171450" indent="-171450">
              <a:lnSpc>
                <a:spcPct val="200000"/>
              </a:lnSpc>
              <a:buSzPct val="100000"/>
              <a:buFont typeface="Arial" panose="020B0604020202020204" pitchFamily="34" charset="0"/>
              <a:buChar char="•"/>
              <a:defRPr sz="1100">
                <a:solidFill>
                  <a:srgbClr val="40404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ko-KR" altLang="en-US" sz="1000" dirty="0" smtClean="0"/>
              <a:t>왼쪽에 위치한 </a:t>
            </a:r>
            <a:r>
              <a:rPr lang="en-US" altLang="ko-KR" sz="1000" dirty="0" smtClean="0"/>
              <a:t>SNS </a:t>
            </a:r>
            <a:r>
              <a:rPr lang="ko-KR" altLang="en-US" sz="1000" dirty="0" smtClean="0"/>
              <a:t>배너가 난잡함</a:t>
            </a:r>
            <a:r>
              <a:rPr lang="en-US" altLang="ko-KR" sz="1000" dirty="0" smtClean="0"/>
              <a:t>.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2881897" y="1496456"/>
            <a:ext cx="2332976" cy="4443828"/>
            <a:chOff x="2881897" y="1496456"/>
            <a:chExt cx="2332976" cy="4443828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rcRect l="-1" t="6862" r="1073" b="-1"/>
            <a:stretch/>
          </p:blipFill>
          <p:spPr>
            <a:xfrm>
              <a:off x="2881900" y="2521396"/>
              <a:ext cx="2332973" cy="1190806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/>
            <a:srcRect t="7308" r="1000"/>
            <a:stretch/>
          </p:blipFill>
          <p:spPr>
            <a:xfrm>
              <a:off x="2881900" y="1496456"/>
              <a:ext cx="2332973" cy="1183179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4"/>
            <a:srcRect t="47085" r="921"/>
            <a:stretch/>
          </p:blipFill>
          <p:spPr>
            <a:xfrm>
              <a:off x="2881897" y="5267069"/>
              <a:ext cx="2327149" cy="673215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/>
            <a:srcRect t="15197" r="2047" b="1"/>
            <a:stretch/>
          </p:blipFill>
          <p:spPr>
            <a:xfrm>
              <a:off x="2881897" y="4294984"/>
              <a:ext cx="2327149" cy="1091309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6"/>
            <a:srcRect l="-1" t="18045" r="1104" b="28576"/>
            <a:stretch/>
          </p:blipFill>
          <p:spPr>
            <a:xfrm>
              <a:off x="2881899" y="3627264"/>
              <a:ext cx="2327147" cy="680383"/>
            </a:xfrm>
            <a:prstGeom prst="rect">
              <a:avLst/>
            </a:prstGeom>
          </p:spPr>
        </p:pic>
      </p:grpSp>
      <p:sp>
        <p:nvSpPr>
          <p:cNvPr id="11" name="직사각형 2"/>
          <p:cNvSpPr txBox="1"/>
          <p:nvPr/>
        </p:nvSpPr>
        <p:spPr>
          <a:xfrm>
            <a:off x="9053991" y="6596390"/>
            <a:ext cx="313800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100">
                <a:solidFill>
                  <a:srgbClr val="808080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</a:lstStyle>
          <a:p>
            <a:pPr algn="l"/>
            <a:r>
              <a:rPr lang="ko-KR" altLang="en-US" dirty="0" err="1"/>
              <a:t>엔브이</a:t>
            </a:r>
            <a:r>
              <a:rPr lang="ko-KR" altLang="en-US" dirty="0"/>
              <a:t> </a:t>
            </a:r>
            <a:r>
              <a:rPr lang="ko-KR" altLang="en-US" dirty="0" smtClean="0"/>
              <a:t>엔터테인먼트 </a:t>
            </a:r>
            <a:r>
              <a:rPr lang="en-US" dirty="0" smtClean="0">
                <a:hlinkClick r:id="rId7"/>
              </a:rPr>
              <a:t>http</a:t>
            </a:r>
            <a:r>
              <a:rPr lang="en-US" dirty="0">
                <a:hlinkClick r:id="rId7"/>
              </a:rPr>
              <a:t>://nventertainment.net</a:t>
            </a:r>
            <a:r>
              <a:rPr lang="en-US" dirty="0" smtClean="0">
                <a:hlinkClick r:id="rId7"/>
              </a:rPr>
              <a:t>/</a:t>
            </a:r>
            <a:r>
              <a:rPr lang="en-US" dirty="0"/>
              <a:t>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제목 1"/>
          <p:cNvSpPr txBox="1"/>
          <p:nvPr/>
        </p:nvSpPr>
        <p:spPr>
          <a:xfrm>
            <a:off x="503674" y="2682812"/>
            <a:ext cx="10424160" cy="764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pPr algn="ctr">
              <a:lnSpc>
                <a:spcPct val="90000"/>
              </a:lnSpc>
              <a:defRPr sz="3600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/>
              <a:t>2 </a:t>
            </a:r>
            <a:r>
              <a:rPr dirty="0" err="1"/>
              <a:t>컬러와</a:t>
            </a:r>
            <a:r>
              <a:rPr dirty="0"/>
              <a:t> </a:t>
            </a:r>
            <a:r>
              <a:rPr dirty="0" err="1"/>
              <a:t>폰트</a:t>
            </a:r>
            <a:r>
              <a:rPr dirty="0"/>
              <a:t> </a:t>
            </a:r>
            <a:r>
              <a:rPr lang="ko-KR" altLang="en-US" dirty="0" smtClean="0"/>
              <a:t>결</a:t>
            </a:r>
            <a:r>
              <a:rPr dirty="0" err="1" smtClean="0"/>
              <a:t>정하기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제목 1"/>
          <p:cNvSpPr txBox="1"/>
          <p:nvPr/>
        </p:nvSpPr>
        <p:spPr>
          <a:xfrm>
            <a:off x="883919" y="365126"/>
            <a:ext cx="10424161" cy="833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pPr>
              <a:lnSpc>
                <a:spcPct val="90000"/>
              </a:lnSpc>
              <a:defRPr sz="3200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t>2 컬러 Color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677" y="2656441"/>
            <a:ext cx="3196246" cy="1274577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5887598" y="2387084"/>
            <a:ext cx="4926609" cy="2100527"/>
            <a:chOff x="5919129" y="1977181"/>
            <a:chExt cx="4926609" cy="2100527"/>
          </a:xfrm>
        </p:grpSpPr>
        <p:sp>
          <p:nvSpPr>
            <p:cNvPr id="127" name="타원 12"/>
            <p:cNvSpPr/>
            <p:nvPr/>
          </p:nvSpPr>
          <p:spPr>
            <a:xfrm>
              <a:off x="5919129" y="2032291"/>
              <a:ext cx="667009" cy="667010"/>
            </a:xfrm>
            <a:prstGeom prst="ellipse">
              <a:avLst/>
            </a:prstGeom>
            <a:solidFill>
              <a:srgbClr val="488AE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8" name="타원 14"/>
            <p:cNvSpPr/>
            <p:nvPr/>
          </p:nvSpPr>
          <p:spPr>
            <a:xfrm>
              <a:off x="5919129" y="3238674"/>
              <a:ext cx="667009" cy="667010"/>
            </a:xfrm>
            <a:prstGeom prst="ellipse">
              <a:avLst/>
            </a:prstGeom>
            <a:solidFill>
              <a:srgbClr val="F02A0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9" name="타원 15"/>
            <p:cNvSpPr/>
            <p:nvPr/>
          </p:nvSpPr>
          <p:spPr>
            <a:xfrm>
              <a:off x="8627171" y="3238674"/>
              <a:ext cx="667009" cy="667010"/>
            </a:xfrm>
            <a:prstGeom prst="ellipse">
              <a:avLst/>
            </a:prstGeom>
            <a:solidFill>
              <a:srgbClr val="FFD9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2" name="타원 18"/>
            <p:cNvSpPr/>
            <p:nvPr/>
          </p:nvSpPr>
          <p:spPr>
            <a:xfrm>
              <a:off x="8627170" y="2110753"/>
              <a:ext cx="667009" cy="667010"/>
            </a:xfrm>
            <a:prstGeom prst="ellipse">
              <a:avLst/>
            </a:prstGeom>
            <a:solidFill>
              <a:schemeClr val="bg1"/>
            </a:solidFill>
            <a:ln w="3175" cap="flat">
              <a:solidFill>
                <a:schemeClr val="bg1">
                  <a:lumMod val="75000"/>
                </a:schemeClr>
              </a:solidFill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5460" y="1977182"/>
              <a:ext cx="1079972" cy="934153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85460" y="3138998"/>
              <a:ext cx="1079972" cy="93871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55919" y="3138998"/>
              <a:ext cx="1089819" cy="938710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55919" y="1977181"/>
              <a:ext cx="1079263" cy="934153"/>
            </a:xfrm>
            <a:prstGeom prst="rect">
              <a:avLst/>
            </a:prstGeom>
          </p:spPr>
        </p:pic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제목 1"/>
          <p:cNvSpPr txBox="1"/>
          <p:nvPr/>
        </p:nvSpPr>
        <p:spPr>
          <a:xfrm>
            <a:off x="883919" y="365126"/>
            <a:ext cx="10424161" cy="833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pPr>
              <a:lnSpc>
                <a:spcPct val="90000"/>
              </a:lnSpc>
              <a:defRPr sz="3200" b="1">
                <a:solidFill>
                  <a:srgbClr val="404040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t>2 폰트 Fonts</a:t>
            </a:r>
          </a:p>
        </p:txBody>
      </p:sp>
      <p:sp>
        <p:nvSpPr>
          <p:cNvPr id="138" name="TextBox 8"/>
          <p:cNvSpPr txBox="1"/>
          <p:nvPr/>
        </p:nvSpPr>
        <p:spPr>
          <a:xfrm>
            <a:off x="9525117" y="6642555"/>
            <a:ext cx="2432412" cy="225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800">
                <a:solidFill>
                  <a:srgbClr val="181717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t>Download Route – 구글폰트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http://fonts.google.com/</a:t>
            </a:r>
            <a:r>
              <a:t> </a:t>
            </a:r>
          </a:p>
        </p:txBody>
      </p:sp>
      <p:sp>
        <p:nvSpPr>
          <p:cNvPr id="140" name="TextBox 11"/>
          <p:cNvSpPr txBox="1"/>
          <p:nvPr/>
        </p:nvSpPr>
        <p:spPr>
          <a:xfrm>
            <a:off x="1863959" y="4060321"/>
            <a:ext cx="4161648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spAutoFit/>
          </a:bodyPr>
          <a:lstStyle/>
          <a:p>
            <a:pPr algn="ctr">
              <a:defRPr sz="1400" b="1">
                <a:solidFill>
                  <a:srgbClr val="595959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en-US" sz="1600" dirty="0">
                <a:latin typeface="Bowlby One SC" panose="02000505060000020004" pitchFamily="2" charset="0"/>
              </a:rPr>
              <a:t>Bowlby One </a:t>
            </a:r>
            <a:r>
              <a:rPr lang="en-US" sz="1600" dirty="0" smtClean="0">
                <a:latin typeface="Bowlby One SC" panose="02000505060000020004" pitchFamily="2" charset="0"/>
              </a:rPr>
              <a:t>SC</a:t>
            </a:r>
          </a:p>
          <a:p>
            <a:pPr algn="ctr">
              <a:defRPr sz="1400" b="1">
                <a:solidFill>
                  <a:srgbClr val="595959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endParaRPr dirty="0">
              <a:latin typeface="Bowlby One SC" panose="02000505060000020004" pitchFamily="2" charset="0"/>
            </a:endParaRPr>
          </a:p>
          <a:p>
            <a:pPr algn="ctr">
              <a:defRPr sz="1200">
                <a:solidFill>
                  <a:srgbClr val="595959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sz="1400" dirty="0" smtClean="0">
                <a:latin typeface="Bowlby One SC" panose="02000505060000020004" pitchFamily="2" charset="0"/>
              </a:rPr>
              <a:t>0123456789</a:t>
            </a:r>
            <a:endParaRPr sz="1400" dirty="0">
              <a:latin typeface="Bowlby One SC" panose="02000505060000020004" pitchFamily="2" charset="0"/>
            </a:endParaRPr>
          </a:p>
        </p:txBody>
      </p:sp>
      <p:sp>
        <p:nvSpPr>
          <p:cNvPr id="141" name="직사각형 1"/>
          <p:cNvSpPr txBox="1"/>
          <p:nvPr/>
        </p:nvSpPr>
        <p:spPr>
          <a:xfrm>
            <a:off x="6237573" y="3217934"/>
            <a:ext cx="4161648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spAutoFit/>
          </a:bodyPr>
          <a:lstStyle/>
          <a:p>
            <a:pPr algn="ctr">
              <a:defRPr sz="1400">
                <a:solidFill>
                  <a:srgbClr val="595959"/>
                </a:solidFill>
                <a:latin typeface="HY크리스탈M"/>
                <a:ea typeface="HY크리스탈M"/>
                <a:cs typeface="HY크리스탈M"/>
                <a:sym typeface="HY크리스탈M"/>
              </a:defRPr>
            </a:pPr>
            <a:r>
              <a:rPr lang="ko-KR" altLang="en-US" sz="16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endParaRPr lang="en-US" altLang="ko-KR" sz="1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defRPr sz="1400">
                <a:solidFill>
                  <a:srgbClr val="595959"/>
                </a:solidFill>
                <a:latin typeface="HY크리스탈M"/>
                <a:ea typeface="HY크리스탈M"/>
                <a:cs typeface="HY크리스탈M"/>
                <a:sym typeface="HY크리스탈M"/>
              </a:defRPr>
            </a:pPr>
            <a:endParaRPr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defRPr sz="1200">
                <a:solidFill>
                  <a:srgbClr val="595959"/>
                </a:solidFill>
                <a:latin typeface="Bell MT"/>
                <a:ea typeface="Bell MT"/>
                <a:cs typeface="Bell MT"/>
                <a:sym typeface="Bell MT"/>
              </a:defRPr>
            </a:pPr>
            <a:r>
              <a:rPr sz="1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  <a:cs typeface="HY크리스탈M"/>
                <a:sym typeface="HY크리스탈M"/>
              </a:rPr>
              <a:t>가나다라마바사아자차카</a:t>
            </a:r>
            <a:r>
              <a:rPr lang="ko-KR" altLang="en-US" sz="1400" dirty="0" smtClean="0">
                <a:latin typeface="나눔스퀘어" panose="020B0600000101010101" pitchFamily="50" charset="-127"/>
                <a:ea typeface="나눔스퀘어" panose="020B0600000101010101" pitchFamily="50" charset="-127"/>
                <a:cs typeface="HY크리스탈M"/>
                <a:sym typeface="HY크리스탈M"/>
              </a:rPr>
              <a:t>타</a:t>
            </a:r>
            <a:r>
              <a:rPr sz="1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  <a:cs typeface="HY크리스탈M"/>
                <a:sym typeface="HY크리스탈M"/>
              </a:rPr>
              <a:t>파하</a:t>
            </a:r>
            <a:endParaRPr lang="en-US" sz="1400" dirty="0" smtClean="0">
              <a:latin typeface="나눔스퀘어" panose="020B0600000101010101" pitchFamily="50" charset="-127"/>
              <a:ea typeface="나눔스퀘어" panose="020B0600000101010101" pitchFamily="50" charset="-127"/>
              <a:cs typeface="HY크리스탈M"/>
              <a:sym typeface="HY크리스탈M"/>
            </a:endParaRPr>
          </a:p>
          <a:p>
            <a:pPr algn="ctr">
              <a:defRPr sz="1200">
                <a:solidFill>
                  <a:srgbClr val="595959"/>
                </a:solidFill>
                <a:latin typeface="Bell MT"/>
                <a:ea typeface="Bell MT"/>
                <a:cs typeface="Bell MT"/>
                <a:sym typeface="Bell MT"/>
              </a:defRPr>
            </a:pPr>
            <a:r>
              <a:rPr lang="en-US" sz="1400" dirty="0" smtClean="0">
                <a:latin typeface="나눔스퀘어" panose="020B0600000101010101" pitchFamily="50" charset="-127"/>
                <a:ea typeface="나눔스퀘어" panose="020B0600000101010101" pitchFamily="50" charset="-127"/>
                <a:cs typeface="HY크리스탈M"/>
                <a:sym typeface="HY크리스탈M"/>
              </a:rPr>
              <a:t>0123456789</a:t>
            </a:r>
            <a:endParaRPr sz="1400" dirty="0">
              <a:latin typeface="나눔스퀘어" panose="020B0600000101010101" pitchFamily="50" charset="-127"/>
              <a:ea typeface="나눔스퀘어" panose="020B0600000101010101" pitchFamily="50" charset="-127"/>
              <a:cs typeface="HY크리스탈M"/>
              <a:sym typeface="HY크리스탈M"/>
            </a:endParaRPr>
          </a:p>
        </p:txBody>
      </p:sp>
      <p:sp>
        <p:nvSpPr>
          <p:cNvPr id="6" name="TextBox 11"/>
          <p:cNvSpPr txBox="1"/>
          <p:nvPr/>
        </p:nvSpPr>
        <p:spPr>
          <a:xfrm>
            <a:off x="1014547" y="2437104"/>
            <a:ext cx="5860473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spAutoFit/>
          </a:bodyPr>
          <a:lstStyle/>
          <a:p>
            <a:pPr algn="ctr">
              <a:defRPr sz="1400" b="1">
                <a:solidFill>
                  <a:srgbClr val="595959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lang="en-US" sz="1600" dirty="0">
                <a:latin typeface="Luckiest Guy" panose="02000506000000020004" pitchFamily="2" charset="0"/>
              </a:rPr>
              <a:t>Luckiest </a:t>
            </a:r>
            <a:r>
              <a:rPr lang="en-US" sz="1600" dirty="0" smtClean="0">
                <a:latin typeface="Luckiest Guy" panose="02000506000000020004" pitchFamily="2" charset="0"/>
              </a:rPr>
              <a:t>Guy</a:t>
            </a:r>
          </a:p>
          <a:p>
            <a:pPr algn="ctr">
              <a:defRPr sz="1400" b="1">
                <a:solidFill>
                  <a:srgbClr val="595959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endParaRPr dirty="0">
              <a:latin typeface="Luckiest Guy" panose="02000506000000020004" pitchFamily="2" charset="0"/>
            </a:endParaRPr>
          </a:p>
          <a:p>
            <a:pPr algn="ctr">
              <a:defRPr sz="1200">
                <a:solidFill>
                  <a:srgbClr val="595959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pPr>
            <a:r>
              <a:rPr sz="1400" dirty="0" smtClean="0">
                <a:latin typeface="Luckiest Guy" panose="02000506000000020004" pitchFamily="2" charset="0"/>
              </a:rPr>
              <a:t>ABCDEFGHIJKLMNOPQRSTUVWXYZ</a:t>
            </a:r>
            <a:endParaRPr sz="1400" dirty="0">
              <a:latin typeface="Luckiest Guy" panose="02000506000000020004" pitchFamily="2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제목 1"/>
          <p:cNvSpPr txBox="1">
            <a:spLocks noGrp="1"/>
          </p:cNvSpPr>
          <p:nvPr>
            <p:ph type="title"/>
          </p:nvPr>
        </p:nvSpPr>
        <p:spPr>
          <a:xfrm>
            <a:off x="521328" y="2728079"/>
            <a:ext cx="10515601" cy="1325564"/>
          </a:xfrm>
          <a:prstGeom prst="rect">
            <a:avLst/>
          </a:prstGeom>
        </p:spPr>
        <p:txBody>
          <a:bodyPr/>
          <a:lstStyle/>
          <a:p>
            <a:pPr algn="ctr">
              <a:defRPr sz="3600" b="1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rPr dirty="0"/>
              <a:t>3 </a:t>
            </a:r>
            <a:r>
              <a:rPr dirty="0" err="1"/>
              <a:t>브레인스토밍을</a:t>
            </a:r>
            <a:r>
              <a:rPr dirty="0"/>
              <a:t> </a:t>
            </a:r>
            <a:r>
              <a:rPr dirty="0" err="1"/>
              <a:t>통한</a:t>
            </a:r>
            <a:r>
              <a:rPr dirty="0"/>
              <a:t> </a:t>
            </a:r>
            <a:r>
              <a:rPr dirty="0" err="1"/>
              <a:t>키워드</a:t>
            </a:r>
            <a:r>
              <a:rPr dirty="0"/>
              <a:t> </a:t>
            </a:r>
            <a:r>
              <a:rPr dirty="0" err="1"/>
              <a:t>도출하기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7" name="표 3"/>
          <p:cNvGraphicFramePr/>
          <p:nvPr>
            <p:extLst>
              <p:ext uri="{D42A27DB-BD31-4B8C-83A1-F6EECF244321}">
                <p14:modId xmlns:p14="http://schemas.microsoft.com/office/powerpoint/2010/main" val="2379515749"/>
              </p:ext>
            </p:extLst>
          </p:nvPr>
        </p:nvGraphicFramePr>
        <p:xfrm>
          <a:off x="1005090" y="1567623"/>
          <a:ext cx="10181819" cy="4825081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990358"/>
                <a:gridCol w="1954472"/>
                <a:gridCol w="1653435"/>
                <a:gridCol w="1647266"/>
                <a:gridCol w="1371507"/>
                <a:gridCol w="1564781"/>
              </a:tblGrid>
              <a:tr h="649484">
                <a:tc gridSpan="6"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ko-KR" altLang="en-US" sz="1600" b="1" spc="600" dirty="0" err="1" smtClean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토이스토리</a:t>
                      </a:r>
                      <a:r>
                        <a:rPr lang="en-US" altLang="ko-KR" sz="1600" b="1" spc="600" dirty="0" smtClean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4</a:t>
                      </a:r>
                      <a:endParaRPr sz="1600" b="1" spc="600"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45131" marR="45131" marT="45131" marB="45131" anchor="ctr" horzOverflow="overflow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4175597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200000"/>
                        </a:lnSpc>
                        <a:buSzPct val="100000"/>
                        <a:buFontTx/>
                        <a:buNone/>
                        <a:defRPr sz="8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err="1" smtClean="0"/>
                        <a:t>토이스토리</a:t>
                      </a:r>
                      <a:r>
                        <a:rPr lang="ko-KR" altLang="en-US" sz="1100" dirty="0" smtClean="0"/>
                        <a:t> 시리즈</a:t>
                      </a:r>
                      <a:endParaRPr lang="en-US" altLang="ko-KR" sz="1100" dirty="0" smtClean="0"/>
                    </a:p>
                    <a:p>
                      <a:pPr marL="0" indent="0" algn="ctr">
                        <a:lnSpc>
                          <a:spcPct val="200000"/>
                        </a:lnSpc>
                        <a:buSzPct val="100000"/>
                        <a:buFontTx/>
                        <a:buNone/>
                        <a:defRPr sz="8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err="1" smtClean="0"/>
                        <a:t>픽사</a:t>
                      </a:r>
                      <a:endParaRPr lang="en-US" altLang="ko-KR" sz="1100" dirty="0" smtClean="0"/>
                    </a:p>
                    <a:p>
                      <a:pPr marL="0" indent="0" algn="ctr">
                        <a:lnSpc>
                          <a:spcPct val="200000"/>
                        </a:lnSpc>
                        <a:buSzPct val="100000"/>
                        <a:buFontTx/>
                        <a:buNone/>
                        <a:defRPr sz="8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디즈니</a:t>
                      </a:r>
                      <a:endParaRPr lang="en-US" altLang="ko-KR" sz="1100" dirty="0" smtClean="0"/>
                    </a:p>
                    <a:p>
                      <a:pPr marL="0" indent="0" algn="ctr">
                        <a:lnSpc>
                          <a:spcPct val="200000"/>
                        </a:lnSpc>
                        <a:buSzPct val="100000"/>
                        <a:buFontTx/>
                        <a:buNone/>
                        <a:defRPr sz="8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로맨틱 코미디</a:t>
                      </a:r>
                      <a:endParaRPr lang="en-US" altLang="ko-KR" sz="1100" dirty="0" smtClean="0"/>
                    </a:p>
                    <a:p>
                      <a:pPr marL="0" indent="0" algn="ctr">
                        <a:lnSpc>
                          <a:spcPct val="200000"/>
                        </a:lnSpc>
                        <a:buSzPct val="100000"/>
                        <a:buFontTx/>
                        <a:buNone/>
                        <a:defRPr sz="8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err="1" smtClean="0"/>
                        <a:t>조시</a:t>
                      </a:r>
                      <a:r>
                        <a:rPr lang="ko-KR" altLang="en-US" sz="1100" baseline="0" dirty="0" smtClean="0"/>
                        <a:t> </a:t>
                      </a:r>
                      <a:r>
                        <a:rPr lang="ko-KR" altLang="en-US" sz="1100" baseline="0" dirty="0" err="1" smtClean="0"/>
                        <a:t>쿨리</a:t>
                      </a:r>
                      <a:r>
                        <a:rPr lang="ko-KR" altLang="en-US" sz="1100" baseline="0" dirty="0" smtClean="0"/>
                        <a:t> 감독</a:t>
                      </a:r>
                      <a:endParaRPr lang="en-US" altLang="ko-KR" sz="1100" baseline="0" dirty="0" smtClean="0"/>
                    </a:p>
                    <a:p>
                      <a:pPr marL="0" indent="0" algn="ctr">
                        <a:lnSpc>
                          <a:spcPct val="200000"/>
                        </a:lnSpc>
                        <a:buSzPct val="100000"/>
                        <a:buFontTx/>
                        <a:buNone/>
                        <a:defRPr sz="8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baseline="0" dirty="0" err="1" smtClean="0"/>
                        <a:t>픽사</a:t>
                      </a:r>
                      <a:r>
                        <a:rPr lang="ko-KR" altLang="en-US" sz="1100" baseline="0" dirty="0" smtClean="0"/>
                        <a:t> 최초의 </a:t>
                      </a:r>
                      <a:r>
                        <a:rPr lang="en-US" altLang="ko-KR" sz="1100" baseline="0" dirty="0" smtClean="0"/>
                        <a:t>4</a:t>
                      </a:r>
                      <a:r>
                        <a:rPr lang="ko-KR" altLang="en-US" sz="1100" baseline="0" dirty="0" smtClean="0"/>
                        <a:t>편</a:t>
                      </a:r>
                      <a:endParaRPr lang="en-US" altLang="ko-KR" sz="1100" baseline="0" dirty="0" smtClean="0"/>
                    </a:p>
                    <a:p>
                      <a:pPr marL="0" indent="0" algn="ctr">
                        <a:lnSpc>
                          <a:spcPct val="200000"/>
                        </a:lnSpc>
                        <a:buSzPct val="100000"/>
                        <a:buFontTx/>
                        <a:buNone/>
                        <a:defRPr sz="8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baseline="0" dirty="0" err="1" smtClean="0"/>
                        <a:t>픽사</a:t>
                      </a:r>
                      <a:r>
                        <a:rPr lang="ko-KR" altLang="en-US" sz="1100" baseline="0" dirty="0" smtClean="0"/>
                        <a:t> 최초 장편 애니메이션</a:t>
                      </a:r>
                      <a:endParaRPr lang="en-US" altLang="ko-KR" sz="1100" baseline="0" dirty="0" smtClean="0"/>
                    </a:p>
                    <a:p>
                      <a:pPr marL="0" indent="0" algn="ctr">
                        <a:lnSpc>
                          <a:spcPct val="200000"/>
                        </a:lnSpc>
                        <a:buSzPct val="100000"/>
                        <a:buFontTx/>
                        <a:buNone/>
                        <a:defRPr sz="8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baseline="0" dirty="0" smtClean="0"/>
                        <a:t>세계 최초의 풀 </a:t>
                      </a:r>
                      <a:r>
                        <a:rPr lang="en-US" altLang="ko-KR" sz="1100" baseline="0" dirty="0" smtClean="0"/>
                        <a:t>3D </a:t>
                      </a:r>
                      <a:r>
                        <a:rPr lang="ko-KR" altLang="en-US" sz="1100" baseline="0" dirty="0" smtClean="0"/>
                        <a:t>애니메이션</a:t>
                      </a:r>
                      <a:endParaRPr lang="en-US" altLang="ko-KR" sz="1100" baseline="0" dirty="0" smtClean="0"/>
                    </a:p>
                  </a:txBody>
                  <a:tcPr marL="45131" marR="45131" marT="45131" marB="45131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장난감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우디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err="1" smtClean="0"/>
                        <a:t>포키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err="1" smtClean="0"/>
                        <a:t>버즈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보 </a:t>
                      </a:r>
                      <a:r>
                        <a:rPr lang="ko-KR" altLang="en-US" sz="1100" dirty="0" err="1" smtClean="0"/>
                        <a:t>핍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개비개비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제시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err="1" smtClean="0"/>
                        <a:t>슬링키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err="1" smtClean="0"/>
                        <a:t>렉스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햄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미스터 </a:t>
                      </a:r>
                      <a:r>
                        <a:rPr lang="ko-KR" altLang="en-US" sz="1100" dirty="0" err="1" smtClean="0"/>
                        <a:t>포테이토</a:t>
                      </a:r>
                      <a:r>
                        <a:rPr lang="ko-KR" altLang="en-US" sz="1100" dirty="0" smtClean="0"/>
                        <a:t> 헤드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endParaRPr sz="1100" dirty="0"/>
                    </a:p>
                  </a:txBody>
                  <a:tcPr marL="45131" marR="45131" marT="45131" marB="45131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주인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err="1" smtClean="0"/>
                        <a:t>앤디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보니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감정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사람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작별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모험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친구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운명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사랑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우정</a:t>
                      </a:r>
                      <a:endParaRPr lang="en-US" altLang="ko-KR" sz="1100" dirty="0" smtClean="0"/>
                    </a:p>
                  </a:txBody>
                  <a:tcPr marL="45131" marR="45131" marT="45131" marB="45131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감동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추억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동심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여운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액션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영상미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스토리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유머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철학</a:t>
                      </a:r>
                      <a:endParaRPr lang="en-US" altLang="ko-KR" sz="1100" dirty="0" smtClean="0"/>
                    </a:p>
                    <a:p>
                      <a:pPr algn="ctr">
                        <a:lnSpc>
                          <a:spcPct val="200000"/>
                        </a:lnSpc>
                        <a:defRPr sz="110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defRPr>
                      </a:pPr>
                      <a:r>
                        <a:rPr lang="ko-KR" altLang="en-US" sz="1100" dirty="0" smtClean="0"/>
                        <a:t>즐거운</a:t>
                      </a:r>
                      <a:endParaRPr lang="en-US" altLang="ko-KR" sz="1100" dirty="0" smtClean="0"/>
                    </a:p>
                  </a:txBody>
                  <a:tcPr marL="45131" marR="45131" marT="45131" marB="45131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남녀노소 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즐거운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온 가족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화려함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그래픽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재질 묘사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</a:txBody>
                  <a:tcPr marL="45131" marR="45131" marT="45131" marB="45131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성장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결말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여행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새로운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오랜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세상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안녕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defRPr sz="1800"/>
                      </a:pPr>
                      <a:r>
                        <a:rPr lang="ko-KR" altLang="en-US" sz="1100" dirty="0" smtClean="0">
                          <a:solidFill>
                            <a:srgbClr val="404040"/>
                          </a:solidFill>
                          <a:latin typeface="나눔스퀘어"/>
                          <a:ea typeface="나눔스퀘어"/>
                          <a:cs typeface="나눔스퀘어"/>
                          <a:sym typeface="나눔스퀘어"/>
                        </a:rPr>
                        <a:t>파트너</a:t>
                      </a:r>
                      <a:endParaRPr lang="en-US" altLang="ko-KR" sz="1100" dirty="0" smtClean="0">
                        <a:solidFill>
                          <a:srgbClr val="404040"/>
                        </a:solidFill>
                        <a:latin typeface="나눔스퀘어"/>
                        <a:ea typeface="나눔스퀘어"/>
                        <a:cs typeface="나눔스퀘어"/>
                        <a:sym typeface="나눔스퀘어"/>
                      </a:endParaRPr>
                    </a:p>
                  </a:txBody>
                  <a:tcPr marL="45131" marR="45131" marT="45131" marB="45131" anchor="ctr" horzOverflow="overflow"/>
                </a:tc>
              </a:tr>
            </a:tbl>
          </a:graphicData>
        </a:graphic>
      </p:graphicFrame>
      <p:sp>
        <p:nvSpPr>
          <p:cNvPr id="148" name="제목 1"/>
          <p:cNvSpPr txBox="1">
            <a:spLocks noGrp="1"/>
          </p:cNvSpPr>
          <p:nvPr>
            <p:ph type="title"/>
          </p:nvPr>
        </p:nvSpPr>
        <p:spPr>
          <a:xfrm>
            <a:off x="838200" y="369332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 sz="3200" b="1">
                <a:solidFill>
                  <a:srgbClr val="3B3838"/>
                </a:solidFill>
                <a:latin typeface="나눔스퀘어 Bold"/>
                <a:ea typeface="나눔스퀘어 Bold"/>
                <a:cs typeface="나눔스퀘어 Bold"/>
                <a:sym typeface="나눔스퀘어 Bold"/>
              </a:defRPr>
            </a:pPr>
            <a:r>
              <a:t>3 브레인스토밍을 통한 키워드 도출하기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950</TotalTime>
  <Words>235</Words>
  <Application>Microsoft Office PowerPoint</Application>
  <PresentationFormat>와이드스크린</PresentationFormat>
  <Paragraphs>103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HY크리스탈M</vt:lpstr>
      <vt:lpstr>나눔스퀘어</vt:lpstr>
      <vt:lpstr>나눔스퀘어 Bold</vt:lpstr>
      <vt:lpstr>나눔스퀘어 ExtraBold</vt:lpstr>
      <vt:lpstr>맑은 고딕</vt:lpstr>
      <vt:lpstr>Arial</vt:lpstr>
      <vt:lpstr>Bowlby One SC</vt:lpstr>
      <vt:lpstr>Luckiest Guy</vt:lpstr>
      <vt:lpstr>Office 테마</vt:lpstr>
      <vt:lpstr>애니메이션 사이트 제작하기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 브레인스토밍을 통한 키워드 도출하기</vt:lpstr>
      <vt:lpstr>3 브레인스토밍을 통한 키워드 도출하기</vt:lpstr>
      <vt:lpstr>4 마인드맵 구성하기</vt:lpstr>
      <vt:lpstr>4 마인드맵 도출하기</vt:lpstr>
      <vt:lpstr>5 와이어프레임과  스토리보드 작성하기 </vt:lpstr>
      <vt:lpstr>5 와이어 프레임</vt:lpstr>
      <vt:lpstr>6 시안 작성하기</vt:lpstr>
      <vt:lpstr>6 시안 만들기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사이트 리뉴얼 하기</dc:title>
  <dc:creator>이장섭</dc:creator>
  <cp:lastModifiedBy>이장섭</cp:lastModifiedBy>
  <cp:revision>63</cp:revision>
  <dcterms:modified xsi:type="dcterms:W3CDTF">2021-05-03T14:02:10Z</dcterms:modified>
</cp:coreProperties>
</file>